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</p:sldIdLst>
  <p:sldSz cx="12192000" cy="6858000"/>
  <p:notesSz cx="6858000" cy="9144000"/>
  <p:embeddedFontLst>
    <p:embeddedFont>
      <p:font typeface="Calibri Light" panose="020F0302020204030204" pitchFamily="34" charset="0"/>
      <p:regular r:id="rId9"/>
      <p:italic r:id="rId10"/>
    </p:embeddedFont>
    <p:embeddedFont>
      <p:font typeface="maaja" panose="02000000000000000000" pitchFamily="2" charset="0"/>
      <p:regular r:id="rId11"/>
    </p:embeddedFont>
    <p:embeddedFont>
      <p:font typeface="Sagona Book" panose="02020503050505020204" pitchFamily="18" charset="0"/>
      <p:regular r:id="rId12"/>
      <p:bold r:id="rId13"/>
      <p:italic r:id="rId14"/>
      <p:boldItalic r:id="rId15"/>
    </p:embeddedFont>
    <p:embeddedFont>
      <p:font typeface="Univers" panose="020B0503020202020204" pitchFamily="34" charset="0"/>
      <p:regular r:id="rId16"/>
      <p:bold r:id="rId17"/>
    </p:embeddedFont>
  </p:embeddedFontLst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85EA0"/>
    <a:srgbClr val="FA86B7"/>
    <a:srgbClr val="DC8402"/>
    <a:srgbClr val="FFD102"/>
    <a:srgbClr val="E2B700"/>
    <a:srgbClr val="E6E6E6"/>
    <a:srgbClr val="38C9D4"/>
    <a:srgbClr val="61D4DD"/>
    <a:srgbClr val="FF82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30,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800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09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0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30,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91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122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944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June 30, 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444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205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95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65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June 30,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2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June 30, 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226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40000"/>
        </a:lnSpc>
        <a:spcBef>
          <a:spcPts val="10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40000"/>
        </a:lnSpc>
        <a:spcBef>
          <a:spcPts val="500"/>
        </a:spcBef>
        <a:buFont typeface="Calibri Light" panose="020F0302020204030204" pitchFamily="34" charset="0"/>
        <a:buChar char="→"/>
        <a:defRPr sz="18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3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6.wdp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microsoft.com/office/2007/relationships/hdphoto" Target="../media/hdphoto11.wdp"/><Relationship Id="rId3" Type="http://schemas.microsoft.com/office/2007/relationships/hdphoto" Target="../media/hdphoto8.wdp"/><Relationship Id="rId7" Type="http://schemas.microsoft.com/office/2007/relationships/hdphoto" Target="../media/hdphoto10.wdp"/><Relationship Id="rId12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svg"/><Relationship Id="rId5" Type="http://schemas.microsoft.com/office/2007/relationships/hdphoto" Target="../media/hdphoto9.wdp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image" Target="../media/image18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BC95D3F-C52F-4F07-95D4-836E1078E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079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079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679C9B-62BF-4F98-8515-F9A621221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1D44AFC-CB3D-4F8C-A9D0-3756D38B726B}"/>
              </a:ext>
            </a:extLst>
          </p:cNvPr>
          <p:cNvSpPr txBox="1"/>
          <p:nvPr/>
        </p:nvSpPr>
        <p:spPr>
          <a:xfrm>
            <a:off x="1" y="202554"/>
            <a:ext cx="121919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rgbClr val="FFC000"/>
                </a:solidFill>
                <a:latin typeface="Buree Chalk Personal Use" pitchFamily="50" charset="0"/>
              </a:rPr>
              <a:t>Design Thinking</a:t>
            </a:r>
            <a:endParaRPr lang="th-TH" sz="8800" dirty="0">
              <a:solidFill>
                <a:srgbClr val="FFC000"/>
              </a:solidFill>
              <a:latin typeface="Buree Chalk Personal Use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6DC030-E6C8-4861-9EC0-E0946F621F79}"/>
              </a:ext>
            </a:extLst>
          </p:cNvPr>
          <p:cNvSpPr txBox="1"/>
          <p:nvPr/>
        </p:nvSpPr>
        <p:spPr>
          <a:xfrm>
            <a:off x="0" y="6150114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8AA95F"/>
                </a:solidFill>
                <a:latin typeface="Buree Chalk Personal Use" pitchFamily="50" charset="0"/>
              </a:rPr>
              <a:t>Srisuda Wongvoraruj</a:t>
            </a:r>
            <a:endParaRPr lang="th-TH" sz="4000" dirty="0">
              <a:solidFill>
                <a:srgbClr val="8AA95F"/>
              </a:solidFill>
              <a:latin typeface="Buree Chalk Personal Use" pitchFamily="50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C7FD5-F9D3-42BF-9F8C-7ACA00323C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67" b="96620" l="5122" r="97317">
                        <a14:foregroundMark x1="6341" y1="23559" x2="6341" y2="23559"/>
                        <a14:foregroundMark x1="5122" y1="21173" x2="5122" y2="21173"/>
                        <a14:foregroundMark x1="42927" y1="21173" x2="42927" y2="21173"/>
                        <a14:foregroundMark x1="40854" y1="20477" x2="32317" y2="29920"/>
                        <a14:foregroundMark x1="40122" y1="21769" x2="69756" y2="32604"/>
                        <a14:foregroundMark x1="69756" y1="32604" x2="71098" y2="37177"/>
                        <a14:foregroundMark x1="47195" y1="8847" x2="47195" y2="8847"/>
                        <a14:foregroundMark x1="54756" y1="5765" x2="27317" y2="16600"/>
                        <a14:foregroundMark x1="27317" y1="16600" x2="27317" y2="16600"/>
                        <a14:foregroundMark x1="64756" y1="8250" x2="68293" y2="10239"/>
                        <a14:foregroundMark x1="95976" y1="27932" x2="95976" y2="27932"/>
                        <a14:foregroundMark x1="97439" y1="40159" x2="97439" y2="40159"/>
                        <a14:foregroundMark x1="40366" y1="90457" x2="36585" y2="96620"/>
                        <a14:foregroundMark x1="70610" y1="42644" x2="70610" y2="426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73439" y="1902722"/>
            <a:ext cx="3155012" cy="387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99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A3083B3-6A43-4E95-8AD5-64E196C0B79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1000"/>
                    </a14:imgEffect>
                    <a14:imgEffect>
                      <a14:colorTemperature colorTemp="5980"/>
                    </a14:imgEffect>
                    <a14:imgEffect>
                      <a14:saturation sat="215000"/>
                    </a14:imgEffect>
                    <a14:imgEffect>
                      <a14:brightnessContrast bright="12000" contras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96">
            <a:off x="7746219" y="2020897"/>
            <a:ext cx="4560655" cy="45679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54EFE3-F8E6-4966-85A1-A6E273AC9A9E}"/>
              </a:ext>
            </a:extLst>
          </p:cNvPr>
          <p:cNvSpPr txBox="1"/>
          <p:nvPr/>
        </p:nvSpPr>
        <p:spPr>
          <a:xfrm>
            <a:off x="-436097" y="270403"/>
            <a:ext cx="121919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>
                <a:solidFill>
                  <a:srgbClr val="FFC000"/>
                </a:solidFill>
                <a:latin typeface="Buree Chalk Personal Use" pitchFamily="50" charset="0"/>
              </a:rPr>
              <a:t>Design Thinking Model</a:t>
            </a:r>
            <a:endParaRPr lang="th-TH" sz="7200" dirty="0">
              <a:solidFill>
                <a:srgbClr val="FFC000"/>
              </a:solidFill>
              <a:latin typeface="Buree Chalk Personal Use" pitchFamily="50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C62766-04AE-4F59-844C-F90FB786173E}"/>
              </a:ext>
            </a:extLst>
          </p:cNvPr>
          <p:cNvGrpSpPr/>
          <p:nvPr/>
        </p:nvGrpSpPr>
        <p:grpSpPr>
          <a:xfrm rot="2209227">
            <a:off x="-801503" y="-807412"/>
            <a:ext cx="4306065" cy="4701556"/>
            <a:chOff x="630171" y="202554"/>
            <a:chExt cx="6191250" cy="61436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6B9A3D-B192-4267-951A-1DB484D01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37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12000"/>
                      </a14:imgEffect>
                      <a14:imgEffect>
                        <a14:colorTemperature colorTemp="7256"/>
                      </a14:imgEffect>
                      <a14:imgEffect>
                        <a14:saturation sat="182000"/>
                      </a14:imgEffect>
                      <a14:imgEffect>
                        <a14:brightnessContrast bright="12000" contrast="6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30171" y="202554"/>
              <a:ext cx="6191250" cy="614362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8C72B4B-9242-49E4-8578-77389A938D42}"/>
                </a:ext>
              </a:extLst>
            </p:cNvPr>
            <p:cNvSpPr/>
            <p:nvPr/>
          </p:nvSpPr>
          <p:spPr>
            <a:xfrm>
              <a:off x="4214106" y="2687596"/>
              <a:ext cx="2528720" cy="164525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th-TH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96ADD-F5F0-4D41-B00B-A87FD4565300}"/>
              </a:ext>
            </a:extLst>
          </p:cNvPr>
          <p:cNvGrpSpPr/>
          <p:nvPr/>
        </p:nvGrpSpPr>
        <p:grpSpPr>
          <a:xfrm>
            <a:off x="321528" y="2246605"/>
            <a:ext cx="8378496" cy="3410481"/>
            <a:chOff x="938688" y="2186607"/>
            <a:chExt cx="9929471" cy="420898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D9F1AFF-105B-4921-8570-A366D3443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967" b="89924" l="9986" r="90779">
                          <a14:foregroundMark x1="9986" y1="49296" x2="9986" y2="49296"/>
                          <a14:foregroundMark x1="25466" y1="50704" x2="25466" y2="50704"/>
                          <a14:foregroundMark x1="12088" y1="28927" x2="12088" y2="28927"/>
                          <a14:foregroundMark x1="11467" y1="27302" x2="11467" y2="27302"/>
                          <a14:foregroundMark x1="11180" y1="26977" x2="11180" y2="26977"/>
                          <a14:foregroundMark x1="10320" y1="24919" x2="11323" y2="28277"/>
                          <a14:foregroundMark x1="10463" y1="30228" x2="13378" y2="30553"/>
                          <a14:foregroundMark x1="12518" y1="26544" x2="12231" y2="29577"/>
                          <a14:foregroundMark x1="26230" y1="51354" x2="26230" y2="51354"/>
                          <a14:foregroundMark x1="41089" y1="51029" x2="41089" y2="51029"/>
                          <a14:foregroundMark x1="90779" y1="54388" x2="90779" y2="54388"/>
                          <a14:foregroundMark x1="48782" y1="28277" x2="49355" y2="34995"/>
                          <a14:foregroundMark x1="48495" y1="26977" x2="49068" y2="28602"/>
                          <a14:foregroundMark x1="48161" y1="24919" x2="49642" y2="34236"/>
                          <a14:foregroundMark x1="48161" y1="32286" x2="50119" y2="30553"/>
                          <a14:foregroundMark x1="85045" y1="19935" x2="83421" y2="26544"/>
                          <a14:foregroundMark x1="82943" y1="23944" x2="85189" y2="26219"/>
                          <a14:foregroundMark x1="65409" y1="73023" x2="66746" y2="74756"/>
                          <a14:foregroundMark x1="32107" y1="72048" x2="34161" y2="74756"/>
                          <a14:foregroundMark x1="33301" y1="72698" x2="32537" y2="78115"/>
                          <a14:foregroundMark x1="32394" y1="71073" x2="34496" y2="73023"/>
                          <a14:foregroundMark x1="33301" y1="69664" x2="33588" y2="70748"/>
                          <a14:foregroundMark x1="65122" y1="72698" x2="66173" y2="81040"/>
                          <a14:foregroundMark x1="66890" y1="75406" x2="66603" y2="74431"/>
                          <a14:foregroundMark x1="48495" y1="24919" x2="48925" y2="32286"/>
                          <a14:foregroundMark x1="83994" y1="26977" x2="82943" y2="273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23840" y="2186607"/>
              <a:ext cx="9544319" cy="420898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66486B-69BF-461A-B9E5-B04B42BD9CED}"/>
                </a:ext>
              </a:extLst>
            </p:cNvPr>
            <p:cNvSpPr txBox="1"/>
            <p:nvPr/>
          </p:nvSpPr>
          <p:spPr>
            <a:xfrm rot="19803990">
              <a:off x="938688" y="2577564"/>
              <a:ext cx="2347121" cy="7216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EMPATHIZE</a:t>
              </a:r>
              <a:endParaRPr lang="th-TH" sz="3200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B116E5-3C5D-4C00-AB6B-A1A91F4D8691}"/>
                </a:ext>
              </a:extLst>
            </p:cNvPr>
            <p:cNvSpPr txBox="1"/>
            <p:nvPr/>
          </p:nvSpPr>
          <p:spPr>
            <a:xfrm>
              <a:off x="3445565" y="5453749"/>
              <a:ext cx="1825726" cy="7216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bg1"/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DEFINE</a:t>
              </a:r>
              <a:endParaRPr lang="th-TH" sz="3200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550E75C-6970-400D-9B75-0AB56882F3ED}"/>
                </a:ext>
              </a:extLst>
            </p:cNvPr>
            <p:cNvSpPr txBox="1"/>
            <p:nvPr/>
          </p:nvSpPr>
          <p:spPr>
            <a:xfrm rot="20967104">
              <a:off x="5228354" y="2577563"/>
              <a:ext cx="1389942" cy="7216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232323"/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IDEATE</a:t>
              </a:r>
              <a:endParaRPr lang="th-TH" sz="3200" dirty="0">
                <a:solidFill>
                  <a:srgbClr val="232323"/>
                </a:solidFill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C2F0FCA-1DC9-46C4-AC05-19B1BCBB85B8}"/>
                </a:ext>
              </a:extLst>
            </p:cNvPr>
            <p:cNvSpPr txBox="1"/>
            <p:nvPr/>
          </p:nvSpPr>
          <p:spPr>
            <a:xfrm rot="21221100">
              <a:off x="6795595" y="5591547"/>
              <a:ext cx="1862449" cy="72169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rgbClr val="232323"/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PROTOTYPE</a:t>
              </a:r>
              <a:endParaRPr lang="th-TH" sz="3200" dirty="0">
                <a:solidFill>
                  <a:srgbClr val="232323"/>
                </a:solidFill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B37068-D6A7-45D8-9801-8F64EA9AAD7C}"/>
                </a:ext>
              </a:extLst>
            </p:cNvPr>
            <p:cNvSpPr txBox="1"/>
            <p:nvPr/>
          </p:nvSpPr>
          <p:spPr>
            <a:xfrm rot="21276212">
              <a:off x="8924482" y="2335338"/>
              <a:ext cx="1080000" cy="7216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accent4"/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TEST</a:t>
              </a:r>
              <a:endParaRPr lang="th-TH" sz="3200" dirty="0">
                <a:solidFill>
                  <a:schemeClr val="accent4"/>
                </a:solidFill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1322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BE03C68-4141-402F-9842-29B5AB8B7B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9" b="16165"/>
          <a:stretch/>
        </p:blipFill>
        <p:spPr>
          <a:xfrm>
            <a:off x="8675139" y="3689684"/>
            <a:ext cx="3484778" cy="31683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A8313D-1810-4B48-9F13-63667F87E2BB}"/>
              </a:ext>
            </a:extLst>
          </p:cNvPr>
          <p:cNvSpPr txBox="1"/>
          <p:nvPr/>
        </p:nvSpPr>
        <p:spPr>
          <a:xfrm>
            <a:off x="433138" y="0"/>
            <a:ext cx="11726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solidFill>
                  <a:srgbClr val="FFE1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Empathize</a:t>
            </a:r>
            <a:endParaRPr lang="th-TH" sz="9600" b="1" dirty="0">
              <a:solidFill>
                <a:srgbClr val="FFE16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4F28BF-09F8-4EAF-9B6E-2FDEF7928D9B}"/>
              </a:ext>
            </a:extLst>
          </p:cNvPr>
          <p:cNvSpPr txBox="1"/>
          <p:nvPr/>
        </p:nvSpPr>
        <p:spPr>
          <a:xfrm>
            <a:off x="617621" y="3929863"/>
            <a:ext cx="9047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	แต่เมนูที่ทำเป็นก็มีไม่มาก จึงศึกษาเมนูใหม่ๆจากใน </a:t>
            </a:r>
            <a:r>
              <a:rPr lang="en-US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YouTube </a:t>
            </a:r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แต่ก็ทำได้ไม่อร่อยเท่าต้นฉบับ และมักประสบปัญหาขาดวัตถุดิบในเวลาที่ต้องการ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5FE4EF-5818-4BA4-AB90-C511F9E4B8D9}"/>
              </a:ext>
            </a:extLst>
          </p:cNvPr>
          <p:cNvSpPr txBox="1"/>
          <p:nvPr/>
        </p:nvSpPr>
        <p:spPr>
          <a:xfrm>
            <a:off x="8738938" y="257302"/>
            <a:ext cx="31362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rgbClr val="8AA95F"/>
                </a:solidFill>
                <a:latin typeface="maaja" panose="02000000000000000000" pitchFamily="2" charset="0"/>
                <a:cs typeface="maaja" panose="02000000000000000000" pitchFamily="2" charset="0"/>
              </a:rPr>
              <a:t>Name : </a:t>
            </a:r>
            <a:r>
              <a:rPr lang="en-US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Mom</a:t>
            </a:r>
          </a:p>
          <a:p>
            <a:pPr algn="r"/>
            <a:r>
              <a:rPr lang="en-US" sz="3600" b="1" dirty="0">
                <a:solidFill>
                  <a:srgbClr val="8AA95F"/>
                </a:solidFill>
                <a:latin typeface="maaja" panose="02000000000000000000" pitchFamily="2" charset="0"/>
                <a:cs typeface="maaja" panose="02000000000000000000" pitchFamily="2" charset="0"/>
              </a:rPr>
              <a:t>Profile : </a:t>
            </a:r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แม่บ้าน วัย </a:t>
            </a:r>
            <a:r>
              <a:rPr lang="en-US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56</a:t>
            </a:r>
            <a:endParaRPr lang="th-TH" sz="3600" dirty="0">
              <a:solidFill>
                <a:schemeClr val="bg2">
                  <a:lumMod val="65000"/>
                  <a:lumOff val="35000"/>
                </a:schemeClr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75F165-4EE0-4005-BDCD-65B844070A4F}"/>
              </a:ext>
            </a:extLst>
          </p:cNvPr>
          <p:cNvSpPr txBox="1"/>
          <p:nvPr/>
        </p:nvSpPr>
        <p:spPr>
          <a:xfrm>
            <a:off x="617621" y="1596190"/>
            <a:ext cx="11257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thaiDist"/>
            <a:r>
              <a:rPr lang="en-US" sz="3600" b="1" dirty="0">
                <a:solidFill>
                  <a:srgbClr val="8AA95F"/>
                </a:solidFill>
                <a:latin typeface="maaja" panose="02000000000000000000" pitchFamily="2" charset="0"/>
                <a:cs typeface="maaja" panose="02000000000000000000" pitchFamily="2" charset="0"/>
              </a:rPr>
              <a:t>	Lifestyle : </a:t>
            </a:r>
            <a:r>
              <a:rPr lang="th-TH" sz="36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คอย</a:t>
            </a:r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ดูแลเรื่องอาหารการกินของสมาชิกในครอบครัว </a:t>
            </a:r>
            <a:r>
              <a:rPr lang="en-US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4 </a:t>
            </a:r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คน ทำให้ทุกๆวันจะต้องเจอปัญหาให้คิดหนักคือ “มื้อนี้จะทำอะไรกิน” </a:t>
            </a:r>
            <a:r>
              <a:rPr lang="en-US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3 </a:t>
            </a:r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ครั้งต่อวัน แม้ว่าทั้ง </a:t>
            </a:r>
            <a:r>
              <a:rPr lang="en-US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4 </a:t>
            </a:r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คนจะเป็นคนกินง่ายก็ตาม </a:t>
            </a:r>
          </a:p>
          <a:p>
            <a:pPr algn="thaiDist"/>
            <a:r>
              <a:rPr lang="th-TH" sz="36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  	เพราะความที่เป็นคุณแม่สายประหยัด </a:t>
            </a:r>
            <a:r>
              <a:rPr lang="th-TH" sz="36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จึงใช้วิธีซื้อวัตถุดิบทีละมากๆ เพื่อให้ได้ราคาถูก และไม่ต้องออกไปซื้อบ่อยๆ ถ้าเป็นของสดก็ซื้อมาแล้วแช่ฟรีซไว้จนบางทีก็ลืมไปว่าซื้อมา</a:t>
            </a:r>
            <a:endParaRPr lang="th-TH" sz="3600" dirty="0">
              <a:solidFill>
                <a:schemeClr val="bg2">
                  <a:lumMod val="65000"/>
                  <a:lumOff val="35000"/>
                </a:schemeClr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644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DBB9C4B-1451-400A-A5FF-09DAC2907D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9000"/>
                    </a14:imgEffect>
                    <a14:imgEffect>
                      <a14:saturation sat="169000"/>
                    </a14:imgEffect>
                    <a14:imgEffect>
                      <a14:brightnessContrast bright="12000" contrast="-3000"/>
                    </a14:imgEffect>
                  </a14:imgLayer>
                </a14:imgProps>
              </a:ext>
            </a:extLst>
          </a:blip>
          <a:srcRect l="34126" r="13346"/>
          <a:stretch/>
        </p:blipFill>
        <p:spPr>
          <a:xfrm>
            <a:off x="8903368" y="2687479"/>
            <a:ext cx="3288632" cy="417052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2DDFAEE-3533-4E0F-B4F5-BCE5A42C5076}"/>
              </a:ext>
            </a:extLst>
          </p:cNvPr>
          <p:cNvSpPr txBox="1"/>
          <p:nvPr/>
        </p:nvSpPr>
        <p:spPr>
          <a:xfrm>
            <a:off x="352927" y="-96758"/>
            <a:ext cx="117267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C5C0E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aaja" panose="02000000000000000000" pitchFamily="2" charset="0"/>
                <a:cs typeface="maaja" panose="02000000000000000000" pitchFamily="2" charset="0"/>
              </a:rPr>
              <a:t>Define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srgbClr val="C5C0E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0BEC57-F5D5-4245-AA4B-BD6D6AD6B0F4}"/>
              </a:ext>
            </a:extLst>
          </p:cNvPr>
          <p:cNvSpPr txBox="1"/>
          <p:nvPr/>
        </p:nvSpPr>
        <p:spPr>
          <a:xfrm>
            <a:off x="465221" y="1187118"/>
            <a:ext cx="1150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8301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User Description : </a:t>
            </a:r>
            <a:r>
              <a:rPr lang="th-TH" sz="3600" noProof="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มื้อนี้จะทำอะไรกินกันดี...อะไรก็ได้...แล้วมันคืออะไรล่ะ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CF00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User’s need : </a:t>
            </a:r>
            <a:r>
              <a:rPr lang="th-TH" sz="36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อยากให้มีเมนูแนะนำว่าวัตถุดิบที่มีอยู่สามารถทำเมนูไหนได้บ้าง  แล้ว</a:t>
            </a:r>
            <a:r>
              <a:rPr lang="th-TH" sz="3600" noProof="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ทำอย่างไร ที่สำคัญคือทำอย่างไรให้อร่อยแบบต้นฉบับ</a:t>
            </a:r>
            <a:endParaRPr kumimoji="0" lang="th-TH" sz="36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FF995B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User’s insight :</a:t>
            </a:r>
            <a:r>
              <a:rPr lang="en-US" sz="3600" b="1" dirty="0">
                <a:solidFill>
                  <a:srgbClr val="FF995B"/>
                </a:solidFill>
                <a:latin typeface="maaja" panose="02000000000000000000" pitchFamily="2" charset="0"/>
                <a:cs typeface="maaja" panose="02000000000000000000" pitchFamily="2" charset="0"/>
              </a:rPr>
              <a:t> </a:t>
            </a:r>
            <a:endParaRPr lang="th-TH" sz="3600" b="1" dirty="0">
              <a:solidFill>
                <a:srgbClr val="FF995B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7B7D07-8EC8-4F99-A21D-059E407D4284}"/>
              </a:ext>
            </a:extLst>
          </p:cNvPr>
          <p:cNvSpPr txBox="1"/>
          <p:nvPr/>
        </p:nvSpPr>
        <p:spPr>
          <a:xfrm>
            <a:off x="465221" y="3341320"/>
            <a:ext cx="8646695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Courier New" panose="02070309020205020404" pitchFamily="49" charset="0"/>
              <a:buChar char="o"/>
            </a:pPr>
            <a:r>
              <a:rPr lang="th-TH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อยากทำอาหารอร่อยๆให้ทุกคนได้รับประทาน จึงไม่ชอบสั่ง </a:t>
            </a:r>
            <a:r>
              <a:rPr lang="en-US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Delivery</a:t>
            </a:r>
            <a:endParaRPr lang="th-TH" sz="3400" dirty="0">
              <a:solidFill>
                <a:srgbClr val="595959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h-TH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บางครั้งเวลาจะลองทำเมนูใหม่ๆ ที่ดูมาจากใน </a:t>
            </a:r>
            <a:r>
              <a:rPr lang="en-US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YouTube </a:t>
            </a:r>
            <a:r>
              <a:rPr lang="th-TH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แต่เมื่อจะลงมือทำก็จำเทคนิค วิธีทำไม่ได้แล้ว  พอจะหาใน </a:t>
            </a:r>
            <a:r>
              <a:rPr lang="en-US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YouTube </a:t>
            </a:r>
            <a:r>
              <a:rPr lang="th-TH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อีกครั้งก็ใช้ไม่คล่องหาไม่เจอ</a:t>
            </a:r>
          </a:p>
          <a:p>
            <a:pPr marL="571500" indent="-571500">
              <a:buFont typeface="Courier New" panose="02070309020205020404" pitchFamily="49" charset="0"/>
              <a:buChar char="o"/>
            </a:pPr>
            <a:r>
              <a:rPr lang="th-TH" sz="3400" dirty="0">
                <a:solidFill>
                  <a:srgbClr val="595959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วัตถุดิบที่ซื้อตุนเอาไว้จนลืม บางครั้งเน่าเสียต้องทิ้งไป ก็รู้สึกเสียดายของ</a:t>
            </a:r>
          </a:p>
        </p:txBody>
      </p:sp>
    </p:spTree>
    <p:extLst>
      <p:ext uri="{BB962C8B-B14F-4D97-AF65-F5344CB8AC3E}">
        <p14:creationId xmlns:p14="http://schemas.microsoft.com/office/powerpoint/2010/main" val="338613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69964BF-665A-43E4-886E-8F52D0BB17F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000"/>
                    </a14:imgEffect>
                    <a14:imgEffect>
                      <a14:colorTemperature colorTemp="8292"/>
                    </a14:imgEffect>
                    <a14:imgEffect>
                      <a14:saturation sat="131000"/>
                    </a14:imgEffect>
                    <a14:imgEffect>
                      <a14:brightnessContrast bright="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3374"/>
            <a:ext cx="12192000" cy="68346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B859A2-43F2-40A5-9823-A2C41C8C2F0B}"/>
              </a:ext>
            </a:extLst>
          </p:cNvPr>
          <p:cNvSpPr txBox="1"/>
          <p:nvPr/>
        </p:nvSpPr>
        <p:spPr>
          <a:xfrm>
            <a:off x="1315453" y="-96758"/>
            <a:ext cx="1076425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FA86B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aaja" panose="02000000000000000000" pitchFamily="2" charset="0"/>
                <a:cs typeface="maaja" panose="02000000000000000000" pitchFamily="2" charset="0"/>
              </a:rPr>
              <a:t>Ideate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srgbClr val="FA86B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A5FEF6A-6437-476B-AD50-343BDF643C7B}"/>
              </a:ext>
            </a:extLst>
          </p:cNvPr>
          <p:cNvGrpSpPr/>
          <p:nvPr/>
        </p:nvGrpSpPr>
        <p:grpSpPr>
          <a:xfrm>
            <a:off x="362477" y="1603010"/>
            <a:ext cx="3577389" cy="4013942"/>
            <a:chOff x="352927" y="1279954"/>
            <a:chExt cx="3577389" cy="40139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633628-D987-4252-8B06-C321543F05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614" t="3552" r="66784" b="64167"/>
            <a:stretch/>
          </p:blipFill>
          <p:spPr>
            <a:xfrm>
              <a:off x="352927" y="1279954"/>
              <a:ext cx="3577389" cy="4013942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4D792D-4B2B-4709-A0FE-0FEF89921CB0}"/>
                </a:ext>
              </a:extLst>
            </p:cNvPr>
            <p:cNvSpPr txBox="1"/>
            <p:nvPr/>
          </p:nvSpPr>
          <p:spPr>
            <a:xfrm>
              <a:off x="625642" y="1924769"/>
              <a:ext cx="2918356" cy="30469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มีระบบจัดเก็บข้อมูลวัตุดิบที่เก็บอยู่ในตู้เย็น ตู้กับข้าว ว่ามีอะไรบ้าง ซื้อมาวันไหน มีการแจ้งเตือนให้นำไปประกอบอาหารภายในวันไหน เพื่อให้อาหารสดใหม่เสมอ 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9DB747-3E35-47BC-BD30-A2A81BBBE83B}"/>
              </a:ext>
            </a:extLst>
          </p:cNvPr>
          <p:cNvGrpSpPr/>
          <p:nvPr/>
        </p:nvGrpSpPr>
        <p:grpSpPr>
          <a:xfrm>
            <a:off x="7598738" y="23375"/>
            <a:ext cx="3967620" cy="3159270"/>
            <a:chOff x="7598738" y="-24751"/>
            <a:chExt cx="3967620" cy="315927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C7952C-0C37-4740-A0CD-0F4AD0B117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4786" b="65500" l="38071" r="62000">
                          <a14:foregroundMark x1="50214" y1="35071" x2="48143" y2="42786"/>
                          <a14:foregroundMark x1="51929" y1="35214" x2="51929" y2="35214"/>
                          <a14:foregroundMark x1="51714" y1="34857" x2="50429" y2="35071"/>
                          <a14:foregroundMark x1="51500" y1="35214" x2="52071" y2="37929"/>
                          <a14:foregroundMark x1="50071" y1="38500" x2="49857" y2="39786"/>
                          <a14:foregroundMark x1="54929" y1="37714" x2="55071" y2="41357"/>
                          <a14:foregroundMark x1="52071" y1="35357" x2="52286" y2="37714"/>
                          <a14:foregroundMark x1="62071" y1="39500" x2="62071" y2="39500"/>
                          <a14:foregroundMark x1="62071" y1="47286" x2="62143" y2="60071"/>
                          <a14:foregroundMark x1="62143" y1="60071" x2="55714" y2="64643"/>
                          <a14:foregroundMark x1="55714" y1="64643" x2="41357" y2="64429"/>
                          <a14:foregroundMark x1="41357" y1="64429" x2="37571" y2="59571"/>
                          <a14:foregroundMark x1="37571" y1="59571" x2="39857" y2="52643"/>
                          <a14:foregroundMark x1="39857" y1="52643" x2="39000" y2="39500"/>
                          <a14:foregroundMark x1="39000" y1="39500" x2="39000" y2="39500"/>
                          <a14:foregroundMark x1="39000" y1="39500" x2="40143" y2="46214"/>
                          <a14:foregroundMark x1="40143" y1="46214" x2="39500" y2="52786"/>
                          <a14:foregroundMark x1="39500" y1="52786" x2="39929" y2="47500"/>
                          <a14:foregroundMark x1="39929" y1="47500" x2="39071" y2="42214"/>
                          <a14:foregroundMark x1="39071" y1="42214" x2="39143" y2="40286"/>
                          <a14:foregroundMark x1="39500" y1="41857" x2="38786" y2="43786"/>
                          <a14:foregroundMark x1="38714" y1="43786" x2="38714" y2="43786"/>
                          <a14:foregroundMark x1="38714" y1="43786" x2="40786" y2="57786"/>
                          <a14:foregroundMark x1="40786" y1="57786" x2="42714" y2="60429"/>
                          <a14:foregroundMark x1="40071" y1="41071" x2="44714" y2="51286"/>
                          <a14:foregroundMark x1="44714" y1="51286" x2="52714" y2="60714"/>
                          <a14:foregroundMark x1="52714" y1="60714" x2="54500" y2="61714"/>
                          <a14:foregroundMark x1="61857" y1="38714" x2="44786" y2="55000"/>
                          <a14:foregroundMark x1="44786" y1="55000" x2="38429" y2="64714"/>
                          <a14:foregroundMark x1="38429" y1="64714" x2="38429" y2="64714"/>
                          <a14:foregroundMark x1="47071" y1="64071" x2="49643" y2="63000"/>
                          <a14:foregroundMark x1="39286" y1="64071" x2="39500" y2="64071"/>
                          <a14:foregroundMark x1="39357" y1="64571" x2="45214" y2="64143"/>
                          <a14:foregroundMark x1="45214" y1="64143" x2="54571" y2="64571"/>
                          <a14:foregroundMark x1="41357" y1="64429" x2="46429" y2="63429"/>
                          <a14:foregroundMark x1="46429" y1="63429" x2="53000" y2="65500"/>
                          <a14:foregroundMark x1="53000" y1="65500" x2="54857" y2="65000"/>
                          <a14:foregroundMark x1="38786" y1="48214" x2="38071" y2="58214"/>
                        </a14:backgroundRemoval>
                      </a14:imgEffect>
                    </a14:imgLayer>
                  </a14:imgProps>
                </a:ext>
              </a:extLst>
            </a:blip>
            <a:srcRect l="36541" t="34058" r="36713" b="34688"/>
            <a:stretch/>
          </p:blipFill>
          <p:spPr>
            <a:xfrm>
              <a:off x="7598738" y="-24751"/>
              <a:ext cx="3967620" cy="315927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E03E7F3-4856-45D5-949E-F7F310318D0D}"/>
                </a:ext>
              </a:extLst>
            </p:cNvPr>
            <p:cNvSpPr txBox="1"/>
            <p:nvPr/>
          </p:nvSpPr>
          <p:spPr>
            <a:xfrm>
              <a:off x="8139416" y="739384"/>
              <a:ext cx="3154225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มีระบบจัดเก็บข้อมูลและวิเคราะห์รสชาติอาหารที่ชอบ  เพื่อเอามาประมวลผลและเสนอแนะเมนูใหม่ๆที่ยังไม่เคยทำ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5D5A46F-7DDC-4A23-86E1-C18AA039D4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86" b="62357" l="6429" r="35500">
                        <a14:foregroundMark x1="6714" y1="46357" x2="6714" y2="46357"/>
                        <a14:foregroundMark x1="18786" y1="61500" x2="18786" y2="61500"/>
                        <a14:foregroundMark x1="34143" y1="39714" x2="34143" y2="39714"/>
                        <a14:foregroundMark x1="33143" y1="37857" x2="33143" y2="37857"/>
                        <a14:foregroundMark x1="35500" y1="40286" x2="35500" y2="40286"/>
                        <a14:foregroundMark x1="10357" y1="40286" x2="10357" y2="40286"/>
                        <a14:foregroundMark x1="8786" y1="41286" x2="8786" y2="41286"/>
                        <a14:foregroundMark x1="7429" y1="43286" x2="7429" y2="43286"/>
                        <a14:foregroundMark x1="8786" y1="41500" x2="7071" y2="44000"/>
                        <a14:foregroundMark x1="8786" y1="41429" x2="7429" y2="42857"/>
                        <a14:foregroundMark x1="10500" y1="40429" x2="10500" y2="40429"/>
                        <a14:foregroundMark x1="10643" y1="40143" x2="10000" y2="40286"/>
                        <a14:foregroundMark x1="21857" y1="42786" x2="25929" y2="40786"/>
                        <a14:foregroundMark x1="25929" y1="40786" x2="30571" y2="42429"/>
                        <a14:foregroundMark x1="30571" y1="42429" x2="32214" y2="45714"/>
                        <a14:foregroundMark x1="6571" y1="47929" x2="6571" y2="47929"/>
                        <a14:foregroundMark x1="6429" y1="49071" x2="6429" y2="49071"/>
                        <a14:foregroundMark x1="8429" y1="53857" x2="8429" y2="53857"/>
                        <a14:foregroundMark x1="18643" y1="62357" x2="18643" y2="62357"/>
                      </a14:backgroundRemoval>
                    </a14:imgEffect>
                  </a14:imgLayer>
                </a14:imgProps>
              </a:ext>
            </a:extLst>
          </a:blip>
          <a:srcRect l="3928" t="36917" r="63235" b="36224"/>
          <a:stretch/>
        </p:blipFill>
        <p:spPr>
          <a:xfrm>
            <a:off x="7662912" y="3293536"/>
            <a:ext cx="4176162" cy="30469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661C33-F688-48E9-B572-B6627F9FFCB7}"/>
              </a:ext>
            </a:extLst>
          </p:cNvPr>
          <p:cNvSpPr txBox="1"/>
          <p:nvPr/>
        </p:nvSpPr>
        <p:spPr>
          <a:xfrm>
            <a:off x="8107332" y="4363872"/>
            <a:ext cx="2798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มีระบบแจ้งเตือนวัตถุดิบใกล้หมด พร้อม </a:t>
            </a:r>
            <a:r>
              <a:rPr lang="en-US" sz="32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list </a:t>
            </a:r>
            <a:r>
              <a:rPr lang="th-TH" sz="3200" dirty="0">
                <a:solidFill>
                  <a:schemeClr val="bg2">
                    <a:lumMod val="65000"/>
                    <a:lumOff val="3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รายการที่ควรซื้อ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1F23FEF-DFAF-4584-9763-1D7A0AC103D3}"/>
              </a:ext>
            </a:extLst>
          </p:cNvPr>
          <p:cNvGrpSpPr/>
          <p:nvPr/>
        </p:nvGrpSpPr>
        <p:grpSpPr>
          <a:xfrm>
            <a:off x="3816713" y="367964"/>
            <a:ext cx="3840133" cy="2824016"/>
            <a:chOff x="3816713" y="367964"/>
            <a:chExt cx="3840133" cy="2824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31FAA79-3F15-4C20-A13C-4B9A6A6F84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643" b="29143" l="36786" r="63143">
                          <a14:foregroundMark x1="48214" y1="14429" x2="48214" y2="14429"/>
                          <a14:foregroundMark x1="45071" y1="12214" x2="42357" y2="24571"/>
                          <a14:foregroundMark x1="59571" y1="9714" x2="60857" y2="21286"/>
                          <a14:foregroundMark x1="60857" y1="21286" x2="60429" y2="23429"/>
                          <a14:foregroundMark x1="62643" y1="8357" x2="63071" y2="25643"/>
                          <a14:foregroundMark x1="63071" y1="25643" x2="50500" y2="26000"/>
                          <a14:foregroundMark x1="50500" y1="26000" x2="44500" y2="28786"/>
                          <a14:foregroundMark x1="44500" y1="28786" x2="41500" y2="21571"/>
                          <a14:foregroundMark x1="41500" y1="21571" x2="44071" y2="9571"/>
                          <a14:foregroundMark x1="37571" y1="9071" x2="49214" y2="7500"/>
                          <a14:foregroundMark x1="46429" y1="4643" x2="46000" y2="9857"/>
                          <a14:foregroundMark x1="62857" y1="7286" x2="63143" y2="26357"/>
                          <a14:foregroundMark x1="40429" y1="6571" x2="40286" y2="11857"/>
                          <a14:foregroundMark x1="40286" y1="11857" x2="40143" y2="12071"/>
                          <a14:foregroundMark x1="36786" y1="8643" x2="37571" y2="11929"/>
                          <a14:foregroundMark x1="40286" y1="12214" x2="40143" y2="29143"/>
                          <a14:foregroundMark x1="40143" y1="29143" x2="45429" y2="28429"/>
                          <a14:foregroundMark x1="45429" y1="28429" x2="39714" y2="28286"/>
                          <a14:foregroundMark x1="37571" y1="11786" x2="46500" y2="7929"/>
                          <a14:foregroundMark x1="37357" y1="8500" x2="39286" y2="7643"/>
                        </a14:backgroundRemoval>
                      </a14:imgEffect>
                    </a14:imgLayer>
                  </a14:imgProps>
                </a:ext>
              </a:extLst>
            </a:blip>
            <a:srcRect l="35905" t="3435" r="34855" b="70366"/>
            <a:stretch/>
          </p:blipFill>
          <p:spPr>
            <a:xfrm>
              <a:off x="3816713" y="367964"/>
              <a:ext cx="3840133" cy="282401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B7ABEE-69C6-467C-B810-BF1889282447}"/>
                </a:ext>
              </a:extLst>
            </p:cNvPr>
            <p:cNvSpPr txBox="1"/>
            <p:nvPr/>
          </p:nvSpPr>
          <p:spPr>
            <a:xfrm>
              <a:off x="4377112" y="1279953"/>
              <a:ext cx="294307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มีระบบแนะนำเมนูประจำวันและบอกวัตถุดิบ ขั้นตอนการทำ พร้อมเคล็ดลับความอร่อย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7CC6319-D180-48FE-BCC8-9FE509DCC64E}"/>
              </a:ext>
            </a:extLst>
          </p:cNvPr>
          <p:cNvGrpSpPr/>
          <p:nvPr/>
        </p:nvGrpSpPr>
        <p:grpSpPr>
          <a:xfrm>
            <a:off x="3988418" y="3293536"/>
            <a:ext cx="3720467" cy="3046988"/>
            <a:chOff x="3810649" y="2464675"/>
            <a:chExt cx="3720467" cy="30469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0919C24-4C31-47D6-AA13-F84F704374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71786" b="92429" l="6143" r="33786">
                          <a14:foregroundMark x1="13357" y1="72000" x2="31143" y2="78786"/>
                          <a14:foregroundMark x1="31143" y1="78786" x2="30571" y2="78071"/>
                          <a14:foregroundMark x1="26643" y1="72500" x2="13643" y2="79714"/>
                          <a14:foregroundMark x1="26643" y1="72000" x2="14786" y2="71857"/>
                          <a14:foregroundMark x1="32571" y1="91357" x2="32857" y2="74571"/>
                          <a14:foregroundMark x1="33000" y1="74071" x2="33786" y2="89643"/>
                          <a14:foregroundMark x1="33786" y1="89643" x2="33286" y2="91214"/>
                          <a14:foregroundMark x1="33143" y1="74071" x2="33143" y2="77643"/>
                          <a14:foregroundMark x1="33143" y1="77643" x2="33143" y2="77643"/>
                          <a14:foregroundMark x1="33429" y1="81571" x2="33429" y2="91714"/>
                          <a14:foregroundMark x1="6500" y1="91786" x2="14571" y2="92000"/>
                          <a14:foregroundMark x1="14571" y1="92000" x2="27071" y2="91357"/>
                          <a14:foregroundMark x1="27071" y1="91357" x2="32429" y2="91786"/>
                          <a14:foregroundMark x1="32429" y1="91786" x2="33143" y2="92071"/>
                          <a14:foregroundMark x1="6500" y1="92071" x2="6214" y2="74429"/>
                          <a14:foregroundMark x1="6214" y1="74429" x2="11571" y2="74143"/>
                          <a14:foregroundMark x1="11571" y1="74143" x2="9286" y2="73929"/>
                          <a14:foregroundMark x1="17143" y1="92429" x2="17143" y2="92429"/>
                          <a14:foregroundMark x1="17429" y1="92143" x2="24000" y2="91071"/>
                          <a14:foregroundMark x1="24000" y1="91071" x2="31000" y2="91714"/>
                        </a14:backgroundRemoval>
                      </a14:imgEffect>
                    </a14:imgLayer>
                  </a14:imgProps>
                </a:ext>
              </a:extLst>
            </a:blip>
            <a:srcRect l="3391" t="70508" r="64094" b="6549"/>
            <a:stretch/>
          </p:blipFill>
          <p:spPr>
            <a:xfrm>
              <a:off x="3810649" y="2464675"/>
              <a:ext cx="3720467" cy="3046988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4E01BCB-D54D-49A6-9D90-20A9AA3B99FE}"/>
                </a:ext>
              </a:extLst>
            </p:cNvPr>
            <p:cNvSpPr txBox="1"/>
            <p:nvPr/>
          </p:nvSpPr>
          <p:spPr>
            <a:xfrm>
              <a:off x="4219071" y="3147949"/>
              <a:ext cx="302328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3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มีระบบวิเคราะห์ข้อมูลวัตถุดิบที่มีอยู่และ </a:t>
              </a:r>
              <a:r>
                <a:rPr lang="en-US" sz="3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Recommend </a:t>
              </a:r>
              <a:r>
                <a:rPr lang="th-TH" sz="3200" dirty="0">
                  <a:solidFill>
                    <a:schemeClr val="bg2">
                      <a:lumMod val="65000"/>
                      <a:lumOff val="35000"/>
                    </a:schemeClr>
                  </a:solidFill>
                  <a:latin typeface="maaja" panose="02000000000000000000" pitchFamily="2" charset="0"/>
                  <a:cs typeface="maaja" panose="02000000000000000000" pitchFamily="2" charset="0"/>
                </a:rPr>
                <a:t>เมนูที่สามารถนำวัตถุดิบที่มี มาทำเมนูอะไรได้บ้าง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302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00096CB-F8A5-456D-A4C0-A90FA258C38A}"/>
              </a:ext>
            </a:extLst>
          </p:cNvPr>
          <p:cNvSpPr txBox="1"/>
          <p:nvPr/>
        </p:nvSpPr>
        <p:spPr>
          <a:xfrm>
            <a:off x="1" y="-225094"/>
            <a:ext cx="120797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srgbClr val="5CD9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aaja" panose="02000000000000000000" pitchFamily="2" charset="0"/>
                <a:cs typeface="maaja" panose="02000000000000000000" pitchFamily="2" charset="0"/>
              </a:rPr>
              <a:t>Prototype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srgbClr val="5CD9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4DB5A-E27E-4BD0-8AD2-6315C6F3E9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colorTemperature colorTemp="6390"/>
                    </a14:imgEffect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352927" y="1305601"/>
            <a:ext cx="3305759" cy="3316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BC1FC8-32CE-4B1D-A4F3-7ACB6F2259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4000"/>
                    </a14:imgEffect>
                    <a14:imgEffect>
                      <a14:colorTemperature colorTemp="6401"/>
                    </a14:imgEffect>
                    <a14:imgEffect>
                      <a14:saturation sat="137000"/>
                    </a14:imgEffect>
                    <a14:imgEffect>
                      <a14:brightnessContrast bright="9000" contrast="6000"/>
                    </a14:imgEffect>
                  </a14:imgLayer>
                </a14:imgProps>
              </a:ext>
            </a:extLst>
          </a:blip>
          <a:srcRect l="25906" t="8890" r="29590" b="8772"/>
          <a:stretch/>
        </p:blipFill>
        <p:spPr>
          <a:xfrm>
            <a:off x="4679621" y="1442047"/>
            <a:ext cx="2147827" cy="3973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420356-E34D-4DD0-A710-350A2479AFC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4000"/>
                    </a14:imgEffect>
                    <a14:imgEffect>
                      <a14:brightnessContrast bright="11000"/>
                    </a14:imgEffect>
                  </a14:imgLayer>
                </a14:imgProps>
              </a:ext>
            </a:extLst>
          </a:blip>
          <a:srcRect l="13613" r="14482"/>
          <a:stretch/>
        </p:blipFill>
        <p:spPr>
          <a:xfrm rot="5400000">
            <a:off x="8139556" y="1578517"/>
            <a:ext cx="3973904" cy="3506002"/>
          </a:xfrm>
          <a:prstGeom prst="rect">
            <a:avLst/>
          </a:prstGeom>
        </p:spPr>
      </p:pic>
      <p:sp>
        <p:nvSpPr>
          <p:cNvPr id="6" name="Plus Sign 5">
            <a:extLst>
              <a:ext uri="{FF2B5EF4-FFF2-40B4-BE49-F238E27FC236}">
                <a16:creationId xmlns:a16="http://schemas.microsoft.com/office/drawing/2014/main" id="{53DC69D6-CFBE-4AA4-A682-9ABE30E3DF93}"/>
              </a:ext>
            </a:extLst>
          </p:cNvPr>
          <p:cNvSpPr/>
          <p:nvPr/>
        </p:nvSpPr>
        <p:spPr>
          <a:xfrm>
            <a:off x="3448817" y="2739445"/>
            <a:ext cx="914400" cy="914400"/>
          </a:xfrm>
          <a:prstGeom prst="mathPlus">
            <a:avLst/>
          </a:prstGeom>
          <a:solidFill>
            <a:srgbClr val="5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Equals 6">
            <a:extLst>
              <a:ext uri="{FF2B5EF4-FFF2-40B4-BE49-F238E27FC236}">
                <a16:creationId xmlns:a16="http://schemas.microsoft.com/office/drawing/2014/main" id="{3BDF1282-8C1B-4C44-8329-C8A28A1ECE5A}"/>
              </a:ext>
            </a:extLst>
          </p:cNvPr>
          <p:cNvSpPr/>
          <p:nvPr/>
        </p:nvSpPr>
        <p:spPr>
          <a:xfrm>
            <a:off x="7459107" y="2773190"/>
            <a:ext cx="914400" cy="914400"/>
          </a:xfrm>
          <a:prstGeom prst="mathEqual">
            <a:avLst/>
          </a:prstGeom>
          <a:solidFill>
            <a:srgbClr val="5CD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9F4AD2-7B80-4121-977C-20680162AFAD}"/>
              </a:ext>
            </a:extLst>
          </p:cNvPr>
          <p:cNvSpPr txBox="1"/>
          <p:nvPr/>
        </p:nvSpPr>
        <p:spPr>
          <a:xfrm>
            <a:off x="178141" y="4621956"/>
            <a:ext cx="386982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accent1">
                    <a:lumMod val="7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มีระบบเก็บข้อมูลวัตถุดิบทั้งที่อยู่ในตู้เย็นและตู้กับข้าว ว่ามีอะไรอยู่บ้าง ซื้อมาเมื่อไหร่ ต้องนำไปประกอบอาหารภายในเมื่อไหร่ อาหารถึงจะยังสดอยู่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F2CAF3-9154-4097-A5BB-04559AA08B14}"/>
              </a:ext>
            </a:extLst>
          </p:cNvPr>
          <p:cNvSpPr txBox="1"/>
          <p:nvPr/>
        </p:nvSpPr>
        <p:spPr>
          <a:xfrm>
            <a:off x="3906017" y="5290592"/>
            <a:ext cx="401029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accent4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ข้อมูลถูกส่งมาประมวลผลใน </a:t>
            </a:r>
            <a:r>
              <a:rPr lang="en-US" sz="3200" dirty="0">
                <a:solidFill>
                  <a:schemeClr val="accent4"/>
                </a:solidFill>
                <a:latin typeface="maaja" panose="02000000000000000000" pitchFamily="2" charset="0"/>
                <a:cs typeface="maaja" panose="02000000000000000000" pitchFamily="2" charset="0"/>
              </a:rPr>
              <a:t>App </a:t>
            </a:r>
            <a:r>
              <a:rPr lang="th-TH" sz="3200" dirty="0">
                <a:solidFill>
                  <a:schemeClr val="accent4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เพื่อเสนอแนะเมนูให้คุณแม่เลือก พร้อมกับขั้นตอนและบอกเคล็ดลับความอร่อย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3A204A-7428-4A85-9DAE-5AA3E47FA6B9}"/>
              </a:ext>
            </a:extLst>
          </p:cNvPr>
          <p:cNvSpPr txBox="1"/>
          <p:nvPr/>
        </p:nvSpPr>
        <p:spPr>
          <a:xfrm>
            <a:off x="8009688" y="5318470"/>
            <a:ext cx="38698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h-TH" sz="3200" dirty="0">
                <a:solidFill>
                  <a:schemeClr val="accent1">
                    <a:lumMod val="75000"/>
                  </a:schemeClr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ครอบครัวมีอาหารอร่อยให้รับประทานทุกมื้อ...คุณแม่ปลื้ม</a:t>
            </a:r>
          </a:p>
        </p:txBody>
      </p:sp>
      <p:pic>
        <p:nvPicPr>
          <p:cNvPr id="12" name="Graphic 11" descr="Sparkling Heart with solid fill">
            <a:extLst>
              <a:ext uri="{FF2B5EF4-FFF2-40B4-BE49-F238E27FC236}">
                <a16:creationId xmlns:a16="http://schemas.microsoft.com/office/drawing/2014/main" id="{5085ED90-CBBE-4736-A20E-023349B455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73507" y="5802166"/>
            <a:ext cx="546511" cy="546511"/>
          </a:xfrm>
          <a:prstGeom prst="rect">
            <a:avLst/>
          </a:prstGeom>
        </p:spPr>
      </p:pic>
      <p:pic>
        <p:nvPicPr>
          <p:cNvPr id="14" name="Graphic 13" descr="Smiling with hearts face outline outline">
            <a:extLst>
              <a:ext uri="{FF2B5EF4-FFF2-40B4-BE49-F238E27FC236}">
                <a16:creationId xmlns:a16="http://schemas.microsoft.com/office/drawing/2014/main" id="{C16C3D60-29B8-4AE3-9957-D1793FC60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940902" y="5849177"/>
            <a:ext cx="914400" cy="914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97F52-74C9-47F3-BA6E-97970D4339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74698">
            <a:off x="2643838" y="-180589"/>
            <a:ext cx="1569660" cy="15696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3BACEC8-B687-4C4D-84E1-7A15EE8415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29258" flipH="1">
            <a:off x="7940646" y="-225093"/>
            <a:ext cx="1734472" cy="156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52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95E3854-B750-4BAD-AAC0-2BD261B6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4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000"/>
                    </a14:imgEffect>
                    <a14:imgEffect>
                      <a14:colorTemperature colorTemp="9413"/>
                    </a14:imgEffect>
                    <a14:imgEffect>
                      <a14:saturation sat="67000"/>
                    </a14:imgEffect>
                    <a14:imgEffect>
                      <a14:brightnessContrast bright="12000" contras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1102" y="-29344"/>
            <a:ext cx="12223102" cy="6887344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0EEAA1-A0B5-4B8C-A4B7-37E98A34FC77}"/>
              </a:ext>
            </a:extLst>
          </p:cNvPr>
          <p:cNvSpPr/>
          <p:nvPr/>
        </p:nvSpPr>
        <p:spPr>
          <a:xfrm>
            <a:off x="272717" y="333918"/>
            <a:ext cx="5724000" cy="2865251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  <a:effectLst>
            <a:outerShdw blurRad="165100" dist="88900" dir="9540000" algn="tr" rotWithShape="0">
              <a:srgbClr val="FF9E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3B52D5D-0F6C-4484-96D1-192B16C61F48}"/>
              </a:ext>
            </a:extLst>
          </p:cNvPr>
          <p:cNvSpPr/>
          <p:nvPr/>
        </p:nvSpPr>
        <p:spPr>
          <a:xfrm>
            <a:off x="272717" y="333918"/>
            <a:ext cx="5724000" cy="56444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9E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aaja" panose="02000000000000000000" pitchFamily="2" charset="0"/>
                <a:cs typeface="maaja" panose="02000000000000000000" pitchFamily="2" charset="0"/>
              </a:rPr>
              <a:t>Like</a:t>
            </a:r>
            <a:endParaRPr lang="th-TH" sz="4400" b="1" dirty="0"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9BB2DBF-550C-4925-A0C6-5B29AFE2854A}"/>
              </a:ext>
            </a:extLst>
          </p:cNvPr>
          <p:cNvSpPr/>
          <p:nvPr/>
        </p:nvSpPr>
        <p:spPr>
          <a:xfrm>
            <a:off x="6216315" y="333918"/>
            <a:ext cx="5724000" cy="2865251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  <a:effectLst>
            <a:outerShdw blurRad="165100" dist="88900" dir="9540000" algn="tr" rotWithShape="0">
              <a:srgbClr val="61D4DD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7" name="Rectangle: Top Corners Rounded 6">
            <a:extLst>
              <a:ext uri="{FF2B5EF4-FFF2-40B4-BE49-F238E27FC236}">
                <a16:creationId xmlns:a16="http://schemas.microsoft.com/office/drawing/2014/main" id="{3FB38733-D88C-4246-A81C-D67E02985E3C}"/>
              </a:ext>
            </a:extLst>
          </p:cNvPr>
          <p:cNvSpPr/>
          <p:nvPr/>
        </p:nvSpPr>
        <p:spPr>
          <a:xfrm>
            <a:off x="6216315" y="333918"/>
            <a:ext cx="5724000" cy="56444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1D4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aaja" panose="02000000000000000000" pitchFamily="2" charset="0"/>
                <a:cs typeface="maaja" panose="02000000000000000000" pitchFamily="2" charset="0"/>
              </a:rPr>
              <a:t>Dislike</a:t>
            </a:r>
            <a:endParaRPr lang="th-TH" sz="4400" b="1" dirty="0"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A01CFC-C490-44CF-98B8-0954106037C2}"/>
              </a:ext>
            </a:extLst>
          </p:cNvPr>
          <p:cNvSpPr/>
          <p:nvPr/>
        </p:nvSpPr>
        <p:spPr>
          <a:xfrm>
            <a:off x="272716" y="3823073"/>
            <a:ext cx="5724000" cy="2865251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  <a:effectLst>
            <a:outerShdw blurRad="165100" dist="88900" dir="9540000" algn="tr" rotWithShape="0">
              <a:srgbClr val="FFD102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9" name="Rectangle: Top Corners Rounded 8">
            <a:extLst>
              <a:ext uri="{FF2B5EF4-FFF2-40B4-BE49-F238E27FC236}">
                <a16:creationId xmlns:a16="http://schemas.microsoft.com/office/drawing/2014/main" id="{2E187933-1654-4AA1-A77F-711E5278211E}"/>
              </a:ext>
            </a:extLst>
          </p:cNvPr>
          <p:cNvSpPr/>
          <p:nvPr/>
        </p:nvSpPr>
        <p:spPr>
          <a:xfrm>
            <a:off x="272716" y="3823073"/>
            <a:ext cx="5724000" cy="56444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D1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aaja" panose="02000000000000000000" pitchFamily="2" charset="0"/>
                <a:cs typeface="maaja" panose="02000000000000000000" pitchFamily="2" charset="0"/>
              </a:rPr>
              <a:t>Question</a:t>
            </a:r>
            <a:endParaRPr lang="th-TH" sz="4400" b="1" dirty="0"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01AF5B4-B813-48B1-94B8-6CC75FAF0B1E}"/>
              </a:ext>
            </a:extLst>
          </p:cNvPr>
          <p:cNvSpPr/>
          <p:nvPr/>
        </p:nvSpPr>
        <p:spPr>
          <a:xfrm>
            <a:off x="6200273" y="3823072"/>
            <a:ext cx="5724000" cy="2865600"/>
          </a:xfrm>
          <a:prstGeom prst="roundRect">
            <a:avLst/>
          </a:prstGeom>
          <a:solidFill>
            <a:schemeClr val="tx1"/>
          </a:solidFill>
          <a:ln>
            <a:solidFill>
              <a:schemeClr val="tx1">
                <a:lumMod val="95000"/>
              </a:schemeClr>
            </a:solidFill>
          </a:ln>
          <a:effectLst>
            <a:outerShdw blurRad="165100" dist="88900" dir="9540000" algn="tr" rotWithShape="0">
              <a:srgbClr val="FA86B7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E4BCA1A4-703A-4F56-A2DA-E27DF25EC623}"/>
              </a:ext>
            </a:extLst>
          </p:cNvPr>
          <p:cNvSpPr/>
          <p:nvPr/>
        </p:nvSpPr>
        <p:spPr>
          <a:xfrm>
            <a:off x="6200273" y="3823073"/>
            <a:ext cx="5724000" cy="56444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A86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maaja" panose="02000000000000000000" pitchFamily="2" charset="0"/>
                <a:cs typeface="maaja" panose="02000000000000000000" pitchFamily="2" charset="0"/>
              </a:rPr>
              <a:t>Idea</a:t>
            </a:r>
            <a:endParaRPr lang="th-TH" sz="4400" b="1" dirty="0"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4128BF-7F6B-4A0F-B5B5-C5044495F27E}"/>
              </a:ext>
            </a:extLst>
          </p:cNvPr>
          <p:cNvSpPr txBox="1"/>
          <p:nvPr/>
        </p:nvSpPr>
        <p:spPr>
          <a:xfrm>
            <a:off x="288759" y="1006994"/>
            <a:ext cx="4957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FF825B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ไม่ต้องเสียเวลาคิดว่ามื้อถัดไปจะทำอะไรกินดี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FF825B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วัตถุดิบที่ซื้อมาจะไม่เน่าเสียโดยไม่รู้ตัว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FF825B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ไม่ต้องคอยสำรวจวัตถุดิบว่าอะไรหมดแล้วบ้าง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DB91F2-E976-4E06-B983-A5220A970FA5}"/>
              </a:ext>
            </a:extLst>
          </p:cNvPr>
          <p:cNvSpPr txBox="1"/>
          <p:nvPr/>
        </p:nvSpPr>
        <p:spPr>
          <a:xfrm>
            <a:off x="6380747" y="1006993"/>
            <a:ext cx="5438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38C9D4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เสียเวลาเก็บข้อมูลการซื้อวัตถุดิบในแต่ละครั้ง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38C9D4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เมนูที่ระบบแนะนำอาจไม่ถูกปาก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38C9D4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เมนูที่แนะนำอาจไม่มีอุปกรณ์ครัวครบถ้วนเพียงพอ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549810-67AB-4EFE-A120-A15269065312}"/>
              </a:ext>
            </a:extLst>
          </p:cNvPr>
          <p:cNvSpPr txBox="1"/>
          <p:nvPr/>
        </p:nvSpPr>
        <p:spPr>
          <a:xfrm>
            <a:off x="272716" y="4471932"/>
            <a:ext cx="57671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DC8402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คุณแม่จะสามารถใช้งานระบบเป็นหรือเปล่า ยุ่งยากไหม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DC8402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วัตถุดิบที่เป็นของสดอาจคาดการณ์ระยะเวลาที่ของจะเสียคลาดเคลื่อนหรือเปล่า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54BDC5D-B4AC-4BDD-ACAB-9EED94F86E30}"/>
              </a:ext>
            </a:extLst>
          </p:cNvPr>
          <p:cNvSpPr txBox="1"/>
          <p:nvPr/>
        </p:nvSpPr>
        <p:spPr>
          <a:xfrm>
            <a:off x="6343135" y="4468421"/>
            <a:ext cx="5438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th-TH" sz="3200" dirty="0">
                <a:solidFill>
                  <a:srgbClr val="F85EA0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สามารถนำไปต่อยอดกับ </a:t>
            </a:r>
            <a:r>
              <a:rPr lang="en-US" sz="3200" dirty="0">
                <a:solidFill>
                  <a:srgbClr val="F85EA0"/>
                </a:solidFill>
                <a:latin typeface="maaja" panose="02000000000000000000" pitchFamily="2" charset="0"/>
                <a:cs typeface="maaja" panose="02000000000000000000" pitchFamily="2" charset="0"/>
              </a:rPr>
              <a:t>App</a:t>
            </a:r>
            <a:r>
              <a:rPr lang="th-TH" sz="3200" dirty="0">
                <a:solidFill>
                  <a:srgbClr val="F85EA0"/>
                </a:solidFill>
                <a:latin typeface="maaja" panose="02000000000000000000" pitchFamily="2" charset="0"/>
                <a:cs typeface="maaja" panose="02000000000000000000" pitchFamily="2" charset="0"/>
              </a:rPr>
              <a:t> </a:t>
            </a:r>
            <a:r>
              <a:rPr lang="en-US" sz="3200" dirty="0">
                <a:solidFill>
                  <a:srgbClr val="F85EA0"/>
                </a:solidFill>
                <a:latin typeface="maaja" panose="02000000000000000000" pitchFamily="2" charset="0"/>
                <a:cs typeface="maaja" panose="02000000000000000000" pitchFamily="2" charset="0"/>
              </a:rPr>
              <a:t>Delivery </a:t>
            </a:r>
            <a:r>
              <a:rPr lang="th-TH" sz="3200" dirty="0">
                <a:solidFill>
                  <a:srgbClr val="F85EA0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ให้สั่งวัตถุดิบเมื่อของใกล้หมดแบบอัตโนมัติ  โดยผูกบัญชีลูกค้าเอาไว้แล้ว แค่กดสั่ง ก็จัดส่งได้เลย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A948C1-4A5B-4F58-ABD0-954EBFBB5A68}"/>
              </a:ext>
            </a:extLst>
          </p:cNvPr>
          <p:cNvSpPr txBox="1"/>
          <p:nvPr/>
        </p:nvSpPr>
        <p:spPr>
          <a:xfrm>
            <a:off x="4896853" y="2378682"/>
            <a:ext cx="2277979" cy="2207240"/>
          </a:xfrm>
          <a:prstGeom prst="flowChartConnector">
            <a:avLst/>
          </a:prstGeom>
          <a:solidFill>
            <a:schemeClr val="accent3">
              <a:lumMod val="60000"/>
              <a:lumOff val="40000"/>
              <a:alpha val="78039"/>
            </a:scheme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aaja" panose="02000000000000000000" pitchFamily="2" charset="0"/>
                <a:cs typeface="maaja" panose="02000000000000000000" pitchFamily="2" charset="0"/>
              </a:rPr>
              <a:t>Test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6635034"/>
      </p:ext>
    </p:extLst>
  </p:cSld>
  <p:clrMapOvr>
    <a:masterClrMapping/>
  </p:clrMapOvr>
</p:sld>
</file>

<file path=ppt/theme/theme1.xml><?xml version="1.0" encoding="utf-8"?>
<a:theme xmlns:a="http://schemas.openxmlformats.org/drawingml/2006/main" name="ThinLineVTI">
  <a:themeElements>
    <a:clrScheme name="ThinLines Color Schem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AC8"/>
      </a:accent1>
      <a:accent2>
        <a:srgbClr val="794DFF"/>
      </a:accent2>
      <a:accent3>
        <a:srgbClr val="00D17D"/>
      </a:accent3>
      <a:accent4>
        <a:srgbClr val="404040"/>
      </a:accent4>
      <a:accent5>
        <a:srgbClr val="FE5D21"/>
      </a:accent5>
      <a:accent6>
        <a:srgbClr val="B3B3B3"/>
      </a:accent6>
      <a:hlink>
        <a:srgbClr val="3E8FF1"/>
      </a:hlink>
      <a:folHlink>
        <a:srgbClr val="939393"/>
      </a:folHlink>
    </a:clrScheme>
    <a:fontScheme name="Custom 3">
      <a:majorFont>
        <a:latin typeface="Sagona Book"/>
        <a:ea typeface=""/>
        <a:cs typeface=""/>
      </a:majorFont>
      <a:minorFont>
        <a:latin typeface="Univer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579</Words>
  <Application>Microsoft Office PowerPoint</Application>
  <PresentationFormat>Widescreen</PresentationFormat>
  <Paragraphs>45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Courier New</vt:lpstr>
      <vt:lpstr>Arial</vt:lpstr>
      <vt:lpstr>Univers</vt:lpstr>
      <vt:lpstr>Sagona Book</vt:lpstr>
      <vt:lpstr>Calibri Light</vt:lpstr>
      <vt:lpstr>Buree Chalk Personal Use</vt:lpstr>
      <vt:lpstr>maaja</vt:lpstr>
      <vt:lpstr>ThinLineVTI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ศรีสุดา วงศ์วรรุจ</dc:creator>
  <cp:lastModifiedBy>Srisuda Wongvoraruj</cp:lastModifiedBy>
  <cp:revision>4</cp:revision>
  <dcterms:created xsi:type="dcterms:W3CDTF">2021-06-20T09:30:22Z</dcterms:created>
  <dcterms:modified xsi:type="dcterms:W3CDTF">2021-06-30T15:52:27Z</dcterms:modified>
</cp:coreProperties>
</file>